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
      <p:font typeface="Montserrat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5.xml"/><Relationship Id="rId41" Type="http://schemas.openxmlformats.org/officeDocument/2006/relationships/font" Target="fonts/MontserratMedium-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MontserratMedium-bold.fntdata"/><Relationship Id="rId16" Type="http://schemas.openxmlformats.org/officeDocument/2006/relationships/slide" Target="slides/slide11.xml"/><Relationship Id="rId38" Type="http://schemas.openxmlformats.org/officeDocument/2006/relationships/font" Target="fonts/Montserrat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8c3fb010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8c3fb010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8c3fb010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8c3fb010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8d0b50bc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8d0b50bc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8d0b50bc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8d0b50b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8d0b50b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8d0b50b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8d0b50bc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8d0b50bc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8d0b50bc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8d0b50bc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8d0b50bc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8d0b50bc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8d0b50b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8d0b50b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8d0b50bc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8d0b50bc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891dd09c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891dd09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8d0b50b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8d0b50b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8d0b50bc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8d0b50bc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8c3fb01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8c3fb01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8d0b50bc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8d0b50bc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8d0b50bc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8d0b50bc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8c3fb010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8c3fb010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891dd09c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891dd09c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891dd090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891dd090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8c3fb010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8c3fb010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8c3fb010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8c3fb010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8c3fb010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8c3fb010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891dd09c4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891dd09c4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19750" y="1065675"/>
            <a:ext cx="5334900" cy="155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Violations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088"/>
              <a:t>Mid-Semester Report</a:t>
            </a:r>
            <a:endParaRPr sz="3088"/>
          </a:p>
        </p:txBody>
      </p:sp>
      <p:sp>
        <p:nvSpPr>
          <p:cNvPr id="135" name="Google Shape;135;p13"/>
          <p:cNvSpPr txBox="1"/>
          <p:nvPr>
            <p:ph idx="1" type="subTitle"/>
          </p:nvPr>
        </p:nvSpPr>
        <p:spPr>
          <a:xfrm>
            <a:off x="3552050" y="3329075"/>
            <a:ext cx="5225400" cy="1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Montserrat"/>
                <a:ea typeface="Montserrat"/>
                <a:cs typeface="Montserrat"/>
                <a:sym typeface="Montserrat"/>
              </a:rPr>
              <a:t>Team C</a:t>
            </a:r>
            <a:endParaRPr/>
          </a:p>
          <a:p>
            <a:pPr indent="0" lvl="0" marL="0" marR="0" rtl="0" algn="l">
              <a:lnSpc>
                <a:spcPct val="100000"/>
              </a:lnSpc>
              <a:spcBef>
                <a:spcPts val="0"/>
              </a:spcBef>
              <a:spcAft>
                <a:spcPts val="0"/>
              </a:spcAft>
              <a:buNone/>
            </a:pPr>
            <a:r>
              <a:rPr lang="en" sz="1400">
                <a:latin typeface="Montserrat"/>
                <a:ea typeface="Montserrat"/>
                <a:cs typeface="Montserrat"/>
                <a:sym typeface="Montserrat"/>
              </a:rPr>
              <a:t>Youxuan Ma, Guanxi Li, Heyang Yu, Yuzhe Jiang, Jian Xie</a:t>
            </a:r>
            <a:endParaRPr sz="14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sp>
        <p:nvSpPr>
          <p:cNvPr id="192" name="Google Shape;192;p22"/>
          <p:cNvSpPr txBox="1"/>
          <p:nvPr>
            <p:ph idx="1" type="body"/>
          </p:nvPr>
        </p:nvSpPr>
        <p:spPr>
          <a:xfrm>
            <a:off x="497200" y="1413275"/>
            <a:ext cx="3369000" cy="323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better analyze this issue, we approach it from the perspective of someone who needs to select a house. </a:t>
            </a:r>
            <a:endParaRPr/>
          </a:p>
          <a:p>
            <a:pPr indent="0" lvl="0" marL="0" rtl="0" algn="l">
              <a:spcBef>
                <a:spcPts val="1200"/>
              </a:spcBef>
              <a:spcAft>
                <a:spcPts val="0"/>
              </a:spcAft>
              <a:buNone/>
            </a:pPr>
            <a:r>
              <a:rPr lang="en"/>
              <a:t>The first aspect we focus on is the type of housing. Therefore, we conducted visual analysis for each category of housing type, obtaining the actual distribution and quantity for each type. </a:t>
            </a:r>
            <a:endParaRPr/>
          </a:p>
          <a:p>
            <a:pPr indent="0" lvl="0" marL="0" rtl="0" algn="l">
              <a:spcBef>
                <a:spcPts val="1200"/>
              </a:spcBef>
              <a:spcAft>
                <a:spcPts val="1200"/>
              </a:spcAft>
              <a:buNone/>
            </a:pPr>
            <a:r>
              <a:rPr lang="en"/>
              <a:t>This enables us to clearly understand where suitable housing types are located if I need to work or study in a certain area.</a:t>
            </a:r>
            <a:endParaRPr/>
          </a:p>
        </p:txBody>
      </p:sp>
      <p:pic>
        <p:nvPicPr>
          <p:cNvPr id="193" name="Google Shape;193;p22"/>
          <p:cNvPicPr preferRelativeResize="0"/>
          <p:nvPr/>
        </p:nvPicPr>
        <p:blipFill>
          <a:blip r:embed="rId3">
            <a:alphaModFix/>
          </a:blip>
          <a:stretch>
            <a:fillRect/>
          </a:stretch>
        </p:blipFill>
        <p:spPr>
          <a:xfrm>
            <a:off x="3922175" y="926938"/>
            <a:ext cx="4767199" cy="3625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idx="1" type="body"/>
          </p:nvPr>
        </p:nvSpPr>
        <p:spPr>
          <a:xfrm>
            <a:off x="1288925"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 houses of the same type reveals the distribution of different categories of housing. Deeper colors indicate higher density. </a:t>
            </a:r>
            <a:endParaRPr/>
          </a:p>
          <a:p>
            <a:pPr indent="0" lvl="0" marL="0" rtl="0" algn="l">
              <a:spcBef>
                <a:spcPts val="1200"/>
              </a:spcBef>
              <a:spcAft>
                <a:spcPts val="1200"/>
              </a:spcAft>
              <a:buNone/>
            </a:pPr>
            <a:r>
              <a:rPr lang="en"/>
              <a:t>This can also be seen as a heatmap.</a:t>
            </a:r>
            <a:endParaRPr/>
          </a:p>
        </p:txBody>
      </p:sp>
      <p:sp>
        <p:nvSpPr>
          <p:cNvPr id="199" name="Google Shape;199;p23"/>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00" name="Google Shape;200;p23"/>
          <p:cNvPicPr preferRelativeResize="0"/>
          <p:nvPr/>
        </p:nvPicPr>
        <p:blipFill>
          <a:blip r:embed="rId3">
            <a:alphaModFix/>
          </a:blip>
          <a:stretch>
            <a:fillRect/>
          </a:stretch>
        </p:blipFill>
        <p:spPr>
          <a:xfrm>
            <a:off x="2058825" y="2250700"/>
            <a:ext cx="5026352" cy="2413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idx="1" type="body"/>
          </p:nvPr>
        </p:nvSpPr>
        <p:spPr>
          <a:xfrm>
            <a:off x="1100325" y="11560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Next, we analyzed the view of the houses, since people nowadays are increasingly concerned with outdoor views for their houses, and beautiful landscapes often bring better moods. </a:t>
            </a:r>
            <a:endParaRPr sz="1100"/>
          </a:p>
          <a:p>
            <a:pPr indent="0" lvl="0" marL="0" rtl="0" algn="l">
              <a:spcBef>
                <a:spcPts val="1200"/>
              </a:spcBef>
              <a:spcAft>
                <a:spcPts val="1200"/>
              </a:spcAft>
              <a:buNone/>
            </a:pPr>
            <a:r>
              <a:rPr lang="en" sz="1100"/>
              <a:t>We analyzed the PROP_VIEW column and visually analyzed properties with different ratings, including their distribution on the map and quantity comparisons. Among them, the majority have an average rating, while only a few of them have a poor rating.</a:t>
            </a:r>
            <a:endParaRPr sz="1100"/>
          </a:p>
        </p:txBody>
      </p:sp>
      <p:sp>
        <p:nvSpPr>
          <p:cNvPr id="206" name="Google Shape;206;p24"/>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07" name="Google Shape;207;p24"/>
          <p:cNvPicPr preferRelativeResize="0"/>
          <p:nvPr/>
        </p:nvPicPr>
        <p:blipFill>
          <a:blip r:embed="rId3">
            <a:alphaModFix/>
          </a:blip>
          <a:stretch>
            <a:fillRect/>
          </a:stretch>
        </p:blipFill>
        <p:spPr>
          <a:xfrm>
            <a:off x="3211825" y="2362125"/>
            <a:ext cx="5154923" cy="249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idx="1" type="body"/>
          </p:nvPr>
        </p:nvSpPr>
        <p:spPr>
          <a:xfrm>
            <a:off x="1288925" y="1191750"/>
            <a:ext cx="7275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We also performed similar clustering on PROP_VIEW to display the distribution of different ratings.</a:t>
            </a:r>
            <a:endParaRPr sz="1400"/>
          </a:p>
        </p:txBody>
      </p:sp>
      <p:sp>
        <p:nvSpPr>
          <p:cNvPr id="213" name="Google Shape;213;p25"/>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14" name="Google Shape;214;p25"/>
          <p:cNvPicPr preferRelativeResize="0"/>
          <p:nvPr/>
        </p:nvPicPr>
        <p:blipFill>
          <a:blip r:embed="rId3">
            <a:alphaModFix/>
          </a:blip>
          <a:stretch>
            <a:fillRect/>
          </a:stretch>
        </p:blipFill>
        <p:spPr>
          <a:xfrm>
            <a:off x="2629000" y="1740575"/>
            <a:ext cx="4358749" cy="3060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idx="1" type="body"/>
          </p:nvPr>
        </p:nvSpPr>
        <p:spPr>
          <a:xfrm>
            <a:off x="1288925" y="13647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we analyzed the indoor and outdoor conditions. There are three columns in the dataset related to indoor and outdoor analysis: INT_COND, EXT_COND, and OVERALL_COND.</a:t>
            </a:r>
            <a:endParaRPr/>
          </a:p>
          <a:p>
            <a:pPr indent="0" lvl="0" marL="0" rtl="0" algn="l">
              <a:spcBef>
                <a:spcPts val="1200"/>
              </a:spcBef>
              <a:spcAft>
                <a:spcPts val="0"/>
              </a:spcAft>
              <a:buNone/>
            </a:pPr>
            <a:r>
              <a:rPr lang="en"/>
              <a:t>Considering that different people have different priorities, we designed three weighting methods to rate the indoor and outdoor conditions of the property. The three ratings take into account those who are more concerned about indoor environments, those who focus more on outdoor environments, and those who prioritize overall conditions. </a:t>
            </a:r>
            <a:endParaRPr/>
          </a:p>
          <a:p>
            <a:pPr indent="0" lvl="0" marL="0" rtl="0" algn="l">
              <a:spcBef>
                <a:spcPts val="1200"/>
              </a:spcBef>
              <a:spcAft>
                <a:spcPts val="0"/>
              </a:spcAft>
              <a:buNone/>
            </a:pPr>
            <a:r>
              <a:rPr lang="en"/>
              <a:t>We used these three methods to rate each property three times, obtaining three scores. We then used the Folium library to output these scores as a feature heatmap, allowing us to see where high-scoring houses are located. </a:t>
            </a:r>
            <a:endParaRPr/>
          </a:p>
          <a:p>
            <a:pPr indent="0" lvl="0" marL="0" rtl="0" algn="l">
              <a:spcBef>
                <a:spcPts val="1200"/>
              </a:spcBef>
              <a:spcAft>
                <a:spcPts val="1200"/>
              </a:spcAft>
              <a:buNone/>
            </a:pPr>
            <a:r>
              <a:rPr lang="en"/>
              <a:t>Additionally, we separately counted the quantity of different ratings for these three columns.</a:t>
            </a:r>
            <a:endParaRPr/>
          </a:p>
        </p:txBody>
      </p:sp>
      <p:sp>
        <p:nvSpPr>
          <p:cNvPr id="220" name="Google Shape;220;p26"/>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 type="body"/>
          </p:nvPr>
        </p:nvSpPr>
        <p:spPr>
          <a:xfrm>
            <a:off x="1288925"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The quantity of each of the three types.</a:t>
            </a:r>
            <a:endParaRPr sz="1400"/>
          </a:p>
        </p:txBody>
      </p:sp>
      <p:sp>
        <p:nvSpPr>
          <p:cNvPr id="226" name="Google Shape;226;p27"/>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27" name="Google Shape;227;p27"/>
          <p:cNvPicPr preferRelativeResize="0"/>
          <p:nvPr/>
        </p:nvPicPr>
        <p:blipFill>
          <a:blip r:embed="rId3">
            <a:alphaModFix/>
          </a:blip>
          <a:stretch>
            <a:fillRect/>
          </a:stretch>
        </p:blipFill>
        <p:spPr>
          <a:xfrm>
            <a:off x="5132075" y="3002625"/>
            <a:ext cx="3470774" cy="1702249"/>
          </a:xfrm>
          <a:prstGeom prst="rect">
            <a:avLst/>
          </a:prstGeom>
          <a:noFill/>
          <a:ln>
            <a:noFill/>
          </a:ln>
        </p:spPr>
      </p:pic>
      <p:pic>
        <p:nvPicPr>
          <p:cNvPr id="228" name="Google Shape;228;p27"/>
          <p:cNvPicPr preferRelativeResize="0"/>
          <p:nvPr/>
        </p:nvPicPr>
        <p:blipFill>
          <a:blip r:embed="rId4">
            <a:alphaModFix/>
          </a:blip>
          <a:stretch>
            <a:fillRect/>
          </a:stretch>
        </p:blipFill>
        <p:spPr>
          <a:xfrm>
            <a:off x="5132075" y="1010238"/>
            <a:ext cx="3470776" cy="1602662"/>
          </a:xfrm>
          <a:prstGeom prst="rect">
            <a:avLst/>
          </a:prstGeom>
          <a:noFill/>
          <a:ln>
            <a:noFill/>
          </a:ln>
        </p:spPr>
      </p:pic>
      <p:pic>
        <p:nvPicPr>
          <p:cNvPr id="229" name="Google Shape;229;p27"/>
          <p:cNvPicPr preferRelativeResize="0"/>
          <p:nvPr/>
        </p:nvPicPr>
        <p:blipFill>
          <a:blip r:embed="rId5">
            <a:alphaModFix/>
          </a:blip>
          <a:stretch>
            <a:fillRect/>
          </a:stretch>
        </p:blipFill>
        <p:spPr>
          <a:xfrm>
            <a:off x="502925" y="1803150"/>
            <a:ext cx="4486275" cy="2397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idx="1" type="body"/>
          </p:nvPr>
        </p:nvSpPr>
        <p:spPr>
          <a:xfrm>
            <a:off x="1288925" y="119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heatmap shown below is generated based on the scoring of the interior conditions, where darker colors represent higher scores</a:t>
            </a:r>
            <a:endParaRPr/>
          </a:p>
        </p:txBody>
      </p:sp>
      <p:sp>
        <p:nvSpPr>
          <p:cNvPr id="235" name="Google Shape;235;p28"/>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36" name="Google Shape;236;p28"/>
          <p:cNvPicPr preferRelativeResize="0"/>
          <p:nvPr/>
        </p:nvPicPr>
        <p:blipFill>
          <a:blip r:embed="rId3">
            <a:alphaModFix/>
          </a:blip>
          <a:stretch>
            <a:fillRect/>
          </a:stretch>
        </p:blipFill>
        <p:spPr>
          <a:xfrm>
            <a:off x="1913713" y="1942850"/>
            <a:ext cx="5789327" cy="2746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idx="1" type="body"/>
          </p:nvPr>
        </p:nvSpPr>
        <p:spPr>
          <a:xfrm>
            <a:off x="1288925" y="9790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Finally, considering that many people are concerned about the age of the house, we explored the construction year. </a:t>
            </a:r>
            <a:endParaRPr sz="1200"/>
          </a:p>
          <a:p>
            <a:pPr indent="0" lvl="0" marL="0" rtl="0" algn="l">
              <a:spcBef>
                <a:spcPts val="1200"/>
              </a:spcBef>
              <a:spcAft>
                <a:spcPts val="0"/>
              </a:spcAft>
              <a:buNone/>
            </a:pPr>
            <a:r>
              <a:rPr lang="en" sz="1200"/>
              <a:t>We divided the years into intervals of 25 years each and counted the number of buildings in each interval. We also marked the distribution of buildings for each interval on the map.</a:t>
            </a:r>
            <a:endParaRPr sz="1200"/>
          </a:p>
          <a:p>
            <a:pPr indent="0" lvl="0" marL="0" rtl="0" algn="l">
              <a:spcBef>
                <a:spcPts val="1200"/>
              </a:spcBef>
              <a:spcAft>
                <a:spcPts val="1200"/>
              </a:spcAft>
              <a:buNone/>
            </a:pPr>
            <a:r>
              <a:t/>
            </a:r>
            <a:endParaRPr/>
          </a:p>
        </p:txBody>
      </p:sp>
      <p:sp>
        <p:nvSpPr>
          <p:cNvPr id="242" name="Google Shape;242;p29"/>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43" name="Google Shape;243;p29"/>
          <p:cNvPicPr preferRelativeResize="0"/>
          <p:nvPr/>
        </p:nvPicPr>
        <p:blipFill>
          <a:blip r:embed="rId3">
            <a:alphaModFix/>
          </a:blip>
          <a:stretch>
            <a:fillRect/>
          </a:stretch>
        </p:blipFill>
        <p:spPr>
          <a:xfrm>
            <a:off x="2207088" y="2112300"/>
            <a:ext cx="4729829" cy="291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 type="body"/>
          </p:nvPr>
        </p:nvSpPr>
        <p:spPr>
          <a:xfrm>
            <a:off x="1288925" y="10789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heatmap below shows the distribution of houses built between 1800 and 1824.</a:t>
            </a:r>
            <a:endParaRPr/>
          </a:p>
        </p:txBody>
      </p:sp>
      <p:sp>
        <p:nvSpPr>
          <p:cNvPr id="249" name="Google Shape;249;p30"/>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50" name="Google Shape;250;p30"/>
          <p:cNvPicPr preferRelativeResize="0"/>
          <p:nvPr/>
        </p:nvPicPr>
        <p:blipFill>
          <a:blip r:embed="rId3">
            <a:alphaModFix/>
          </a:blip>
          <a:stretch>
            <a:fillRect/>
          </a:stretch>
        </p:blipFill>
        <p:spPr>
          <a:xfrm>
            <a:off x="1630213" y="1649247"/>
            <a:ext cx="5883576" cy="2830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idx="1" type="body"/>
          </p:nvPr>
        </p:nvSpPr>
        <p:spPr>
          <a:xfrm>
            <a:off x="1288925" y="119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Similarly, we analyzed the situation of remodeling and conducted the same visual analysis.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6" name="Google Shape;256;p31"/>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57" name="Google Shape;257;p31"/>
          <p:cNvPicPr preferRelativeResize="0"/>
          <p:nvPr/>
        </p:nvPicPr>
        <p:blipFill>
          <a:blip r:embed="rId3">
            <a:alphaModFix/>
          </a:blip>
          <a:stretch>
            <a:fillRect/>
          </a:stretch>
        </p:blipFill>
        <p:spPr>
          <a:xfrm>
            <a:off x="2094737" y="1714250"/>
            <a:ext cx="4954524" cy="303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Questions Answered</a:t>
            </a:r>
            <a:endParaRPr/>
          </a:p>
        </p:txBody>
      </p:sp>
      <p:sp>
        <p:nvSpPr>
          <p:cNvPr id="141" name="Google Shape;141;p14"/>
          <p:cNvSpPr txBox="1"/>
          <p:nvPr>
            <p:ph idx="1" type="body"/>
          </p:nvPr>
        </p:nvSpPr>
        <p:spPr>
          <a:xfrm>
            <a:off x="1297500" y="12352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Q1: Are there certain landlords / management companies that have repeated violations?</a:t>
            </a:r>
            <a:endParaRPr sz="2000"/>
          </a:p>
          <a:p>
            <a:pPr indent="0" lvl="0" marL="0" rtl="0" algn="l">
              <a:spcBef>
                <a:spcPts val="1200"/>
              </a:spcBef>
              <a:spcAft>
                <a:spcPts val="0"/>
              </a:spcAft>
              <a:buNone/>
            </a:pPr>
            <a:r>
              <a:rPr lang="en" sz="2000"/>
              <a:t>Q2: Are there common features of certain buildings?</a:t>
            </a:r>
            <a:endParaRPr sz="2000"/>
          </a:p>
          <a:p>
            <a:pPr indent="0" lvl="0" marL="0" rtl="0" algn="l">
              <a:spcBef>
                <a:spcPts val="1200"/>
              </a:spcBef>
              <a:spcAft>
                <a:spcPts val="0"/>
              </a:spcAft>
              <a:buNone/>
            </a:pPr>
            <a:r>
              <a:rPr lang="en" sz="2000"/>
              <a:t>Q3: What neighborhoods / communities are affected most?</a:t>
            </a:r>
            <a:endParaRPr sz="2000"/>
          </a:p>
          <a:p>
            <a:pPr indent="0" lvl="0" marL="0" rtl="0" algn="l">
              <a:spcBef>
                <a:spcPts val="1200"/>
              </a:spcBef>
              <a:spcAft>
                <a:spcPts val="1200"/>
              </a:spcAft>
              <a:buNone/>
            </a:pPr>
            <a:r>
              <a:rPr lang="en" sz="2000"/>
              <a:t>Q4: What kinds of building complaints are people making </a:t>
            </a:r>
            <a:r>
              <a:rPr lang="en" sz="2000"/>
              <a:t>around</a:t>
            </a:r>
            <a:r>
              <a:rPr lang="en" sz="2000"/>
              <a:t> the city?</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idx="1" type="body"/>
          </p:nvPr>
        </p:nvSpPr>
        <p:spPr>
          <a:xfrm>
            <a:off x="1288925"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heatmap below depicts houses remodeled between 1927 and 1951.</a:t>
            </a:r>
            <a:endParaRPr/>
          </a:p>
        </p:txBody>
      </p:sp>
      <p:sp>
        <p:nvSpPr>
          <p:cNvPr id="263" name="Google Shape;263;p32"/>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64" name="Google Shape;264;p32"/>
          <p:cNvPicPr preferRelativeResize="0"/>
          <p:nvPr/>
        </p:nvPicPr>
        <p:blipFill>
          <a:blip r:embed="rId3">
            <a:alphaModFix/>
          </a:blip>
          <a:stretch>
            <a:fillRect/>
          </a:stretch>
        </p:blipFill>
        <p:spPr>
          <a:xfrm>
            <a:off x="1681638" y="1695821"/>
            <a:ext cx="5780726" cy="2754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idx="1" type="body"/>
          </p:nvPr>
        </p:nvSpPr>
        <p:spPr>
          <a:xfrm>
            <a:off x="1288925"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Considering that people prefer houses remodeled in recent years, we calculated the proportion of houses remodeled after the year 2000 to all remodeled houses and found it to be over 60%.</a:t>
            </a:r>
            <a:endParaRPr/>
          </a:p>
          <a:p>
            <a:pPr indent="0" lvl="0" marL="0" rtl="0" algn="l">
              <a:spcBef>
                <a:spcPts val="1200"/>
              </a:spcBef>
              <a:spcAft>
                <a:spcPts val="1200"/>
              </a:spcAft>
              <a:buNone/>
            </a:pPr>
            <a:r>
              <a:rPr lang="en"/>
              <a:t>This indicates that the majority of houses have sufficient safety standards.</a:t>
            </a:r>
            <a:endParaRPr/>
          </a:p>
        </p:txBody>
      </p:sp>
      <p:sp>
        <p:nvSpPr>
          <p:cNvPr id="270" name="Google Shape;270;p33"/>
          <p:cNvSpPr txBox="1"/>
          <p:nvPr>
            <p:ph type="title"/>
          </p:nvPr>
        </p:nvSpPr>
        <p:spPr>
          <a:xfrm>
            <a:off x="1288925" y="5566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Q2 Continued</a:t>
            </a:r>
            <a:endParaRPr sz="2100"/>
          </a:p>
        </p:txBody>
      </p:sp>
      <p:pic>
        <p:nvPicPr>
          <p:cNvPr id="271" name="Google Shape;271;p33"/>
          <p:cNvPicPr preferRelativeResize="0"/>
          <p:nvPr/>
        </p:nvPicPr>
        <p:blipFill>
          <a:blip r:embed="rId3">
            <a:alphaModFix/>
          </a:blip>
          <a:stretch>
            <a:fillRect/>
          </a:stretch>
        </p:blipFill>
        <p:spPr>
          <a:xfrm>
            <a:off x="2554375" y="2253025"/>
            <a:ext cx="4035249" cy="2633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7" name="Google Shape;277;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8" name="Google Shape;278;p34"/>
          <p:cNvSpPr txBox="1"/>
          <p:nvPr>
            <p:ph type="title"/>
          </p:nvPr>
        </p:nvSpPr>
        <p:spPr>
          <a:xfrm>
            <a:off x="944400" y="2036925"/>
            <a:ext cx="4587000" cy="114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Live Demo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Q&amp;A Session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for watching!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386650" y="1868825"/>
            <a:ext cx="5554200" cy="1757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577"/>
              <a:t>Q4: </a:t>
            </a:r>
            <a:endParaRPr sz="2577"/>
          </a:p>
          <a:p>
            <a:pPr indent="0" lvl="0" marL="0" rtl="0" algn="l">
              <a:spcBef>
                <a:spcPts val="0"/>
              </a:spcBef>
              <a:spcAft>
                <a:spcPts val="0"/>
              </a:spcAft>
              <a:buNone/>
            </a:pPr>
            <a:r>
              <a:rPr lang="en" sz="2577"/>
              <a:t>What kinds of building complaints are people making around the city?</a:t>
            </a:r>
            <a:endParaRPr sz="2577"/>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Montserrat Medium"/>
                <a:ea typeface="Montserrat Medium"/>
                <a:cs typeface="Montserrat Medium"/>
                <a:sym typeface="Montserrat Medium"/>
              </a:rPr>
              <a:t>Q4: What kinds of building complaints are people making around the city?</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152" name="Google Shape;152;p16"/>
          <p:cNvSpPr txBox="1"/>
          <p:nvPr>
            <p:ph idx="1" type="body"/>
          </p:nvPr>
        </p:nvSpPr>
        <p:spPr>
          <a:xfrm>
            <a:off x="1297500" y="1598950"/>
            <a:ext cx="7309800" cy="29016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lang="en" sz="1600"/>
              <a:t>We wanted to figure out which issues people report the most, so we refined our categorization of issue types further.</a:t>
            </a:r>
            <a:endParaRPr sz="1600"/>
          </a:p>
          <a:p>
            <a:pPr indent="-330200" lvl="0" marL="457200" marR="0" rtl="0" algn="l">
              <a:lnSpc>
                <a:spcPct val="115000"/>
              </a:lnSpc>
              <a:spcBef>
                <a:spcPts val="1200"/>
              </a:spcBef>
              <a:spcAft>
                <a:spcPts val="0"/>
              </a:spcAft>
              <a:buSzPts val="1600"/>
              <a:buChar char="●"/>
            </a:pPr>
            <a:r>
              <a:rPr lang="en" sz="1600"/>
              <a:t>First, we combined columns like `case_title`, `subject`, `reason`, and `type` into one because they give us all the info we need about the issue. </a:t>
            </a:r>
            <a:endParaRPr sz="1600"/>
          </a:p>
          <a:p>
            <a:pPr indent="-330200" lvl="0" marL="457200" marR="0" rtl="0" algn="l">
              <a:lnSpc>
                <a:spcPct val="115000"/>
              </a:lnSpc>
              <a:spcBef>
                <a:spcPts val="0"/>
              </a:spcBef>
              <a:spcAft>
                <a:spcPts val="0"/>
              </a:spcAft>
              <a:buSzPts val="1600"/>
              <a:buChar char="●"/>
            </a:pPr>
            <a:r>
              <a:rPr lang="en" sz="1600"/>
              <a:t>Next, we put this combined column into a pre-trained model called DistilBERT to code it, and used </a:t>
            </a:r>
            <a:r>
              <a:rPr lang="en" sz="1600"/>
              <a:t>K-Means</a:t>
            </a:r>
            <a:r>
              <a:rPr lang="en" sz="1600"/>
              <a:t> with a silhouette score to cluster them. </a:t>
            </a:r>
            <a:endParaRPr sz="1600"/>
          </a:p>
          <a:p>
            <a:pPr indent="-330200" lvl="0" marL="457200" marR="0" rtl="0" algn="l">
              <a:lnSpc>
                <a:spcPct val="115000"/>
              </a:lnSpc>
              <a:spcBef>
                <a:spcPts val="0"/>
              </a:spcBef>
              <a:spcAft>
                <a:spcPts val="0"/>
              </a:spcAft>
              <a:buSzPts val="1600"/>
              <a:buChar char="●"/>
            </a:pPr>
            <a:r>
              <a:rPr lang="en" sz="1600"/>
              <a:t>Through these, we ended up with 40 different types of issues.</a:t>
            </a:r>
            <a:endParaRPr sz="1600"/>
          </a:p>
          <a:p>
            <a:pPr indent="0" lvl="0" marL="457200" marR="0" rtl="0" algn="l">
              <a:lnSpc>
                <a:spcPct val="115000"/>
              </a:lnSpc>
              <a:spcBef>
                <a:spcPts val="1200"/>
              </a:spcBef>
              <a:spcAft>
                <a:spcPts val="12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630150"/>
            <a:ext cx="7038900" cy="6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Q4 Continued</a:t>
            </a:r>
            <a:endParaRPr/>
          </a:p>
        </p:txBody>
      </p:sp>
      <p:sp>
        <p:nvSpPr>
          <p:cNvPr id="158" name="Google Shape;158;p17"/>
          <p:cNvSpPr txBox="1"/>
          <p:nvPr>
            <p:ph idx="1" type="body"/>
          </p:nvPr>
        </p:nvSpPr>
        <p:spPr>
          <a:xfrm>
            <a:off x="483100" y="1527600"/>
            <a:ext cx="3468900" cy="32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o really understand what each of these 40 types means, we looked for data points that best represent the center of each cluster. We did this by finding the point closest to its cluster's center. This way, we got a clear description for each type of issue.</a:t>
            </a:r>
            <a:endParaRPr/>
          </a:p>
          <a:p>
            <a:pPr indent="0" lvl="0" marL="0" rtl="0" algn="l">
              <a:spcBef>
                <a:spcPts val="1200"/>
              </a:spcBef>
              <a:spcAft>
                <a:spcPts val="1200"/>
              </a:spcAft>
              <a:buNone/>
            </a:pPr>
            <a:r>
              <a:rPr lang="en"/>
              <a:t>However, 40 types of issues were still too many for further analysis, so we used a Large Language Model to categorize these 40 types into 7 groups. </a:t>
            </a:r>
            <a:endParaRPr/>
          </a:p>
        </p:txBody>
      </p:sp>
      <p:sp>
        <p:nvSpPr>
          <p:cNvPr id="159" name="Google Shape;159;p17"/>
          <p:cNvSpPr txBox="1"/>
          <p:nvPr/>
        </p:nvSpPr>
        <p:spPr>
          <a:xfrm>
            <a:off x="4212775" y="3659925"/>
            <a:ext cx="46098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As we can see, the issues mainly centered around:</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Urban Cleaning and Environmental Maintenance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Traffic and Vehicle Management</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Infrastructure and Public Facilities Maintenance</a:t>
            </a:r>
            <a:endParaRPr sz="1300">
              <a:solidFill>
                <a:schemeClr val="lt1"/>
              </a:solidFill>
              <a:latin typeface="Lato"/>
              <a:ea typeface="Lato"/>
              <a:cs typeface="Lato"/>
              <a:sym typeface="Lato"/>
            </a:endParaRPr>
          </a:p>
        </p:txBody>
      </p:sp>
      <p:pic>
        <p:nvPicPr>
          <p:cNvPr id="160" name="Google Shape;160;p17"/>
          <p:cNvPicPr preferRelativeResize="0"/>
          <p:nvPr/>
        </p:nvPicPr>
        <p:blipFill>
          <a:blip r:embed="rId3">
            <a:alphaModFix/>
          </a:blip>
          <a:stretch>
            <a:fillRect/>
          </a:stretch>
        </p:blipFill>
        <p:spPr>
          <a:xfrm>
            <a:off x="4132025" y="872600"/>
            <a:ext cx="4405500" cy="262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idx="1" type="body"/>
          </p:nvPr>
        </p:nvSpPr>
        <p:spPr>
          <a:xfrm>
            <a:off x="1297500" y="12675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then visualized these 7 categories with a heatmap and analyzed their numbers. The map shows which type of issue is reported most frequently in which neighborhood.</a:t>
            </a:r>
            <a:endParaRPr/>
          </a:p>
        </p:txBody>
      </p:sp>
      <p:sp>
        <p:nvSpPr>
          <p:cNvPr id="166" name="Google Shape;166;p18"/>
          <p:cNvSpPr txBox="1"/>
          <p:nvPr>
            <p:ph type="title"/>
          </p:nvPr>
        </p:nvSpPr>
        <p:spPr>
          <a:xfrm>
            <a:off x="1297500" y="630150"/>
            <a:ext cx="7038900" cy="6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Q4 Continued</a:t>
            </a:r>
            <a:endParaRPr/>
          </a:p>
        </p:txBody>
      </p:sp>
      <p:pic>
        <p:nvPicPr>
          <p:cNvPr id="167" name="Google Shape;167;p18"/>
          <p:cNvPicPr preferRelativeResize="0"/>
          <p:nvPr/>
        </p:nvPicPr>
        <p:blipFill>
          <a:blip r:embed="rId3">
            <a:alphaModFix/>
          </a:blip>
          <a:stretch>
            <a:fillRect/>
          </a:stretch>
        </p:blipFill>
        <p:spPr>
          <a:xfrm>
            <a:off x="1710899" y="1942425"/>
            <a:ext cx="5722199" cy="2738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idx="1" type="body"/>
          </p:nvPr>
        </p:nvSpPr>
        <p:spPr>
          <a:xfrm>
            <a:off x="1297500" y="1170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To </a:t>
            </a:r>
            <a:r>
              <a:rPr lang="en" sz="1400"/>
              <a:t>further</a:t>
            </a:r>
            <a:r>
              <a:rPr lang="en" sz="1400"/>
              <a:t> explore, we mapped</a:t>
            </a:r>
            <a:r>
              <a:rPr lang="en" sz="1400"/>
              <a:t> each building to its coordinates. This graph displays the distribution of two types of issues: `Traffic and Vehicle Management` and `Infrastructure and Public Facilities Maintenance`. Each issue is represented by a different color.</a:t>
            </a:r>
            <a:endParaRPr sz="1400"/>
          </a:p>
        </p:txBody>
      </p:sp>
      <p:sp>
        <p:nvSpPr>
          <p:cNvPr id="173" name="Google Shape;173;p19"/>
          <p:cNvSpPr txBox="1"/>
          <p:nvPr>
            <p:ph type="title"/>
          </p:nvPr>
        </p:nvSpPr>
        <p:spPr>
          <a:xfrm>
            <a:off x="1297500" y="630150"/>
            <a:ext cx="7038900" cy="6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Q4 Continued</a:t>
            </a:r>
            <a:endParaRPr/>
          </a:p>
        </p:txBody>
      </p:sp>
      <p:pic>
        <p:nvPicPr>
          <p:cNvPr id="174" name="Google Shape;174;p19"/>
          <p:cNvPicPr preferRelativeResize="0"/>
          <p:nvPr/>
        </p:nvPicPr>
        <p:blipFill>
          <a:blip r:embed="rId3">
            <a:alphaModFix/>
          </a:blip>
          <a:stretch>
            <a:fillRect/>
          </a:stretch>
        </p:blipFill>
        <p:spPr>
          <a:xfrm>
            <a:off x="1718274" y="2115325"/>
            <a:ext cx="5707474" cy="273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nvSpPr>
        <p:spPr>
          <a:xfrm>
            <a:off x="771550" y="1925250"/>
            <a:ext cx="5855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Q2: </a:t>
            </a:r>
            <a:endParaRPr sz="24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2400">
                <a:solidFill>
                  <a:schemeClr val="lt1"/>
                </a:solidFill>
                <a:latin typeface="Montserrat"/>
                <a:ea typeface="Montserrat"/>
                <a:cs typeface="Montserrat"/>
                <a:sym typeface="Montserrat"/>
              </a:rPr>
              <a:t>Are there common features of certain buildings?</a:t>
            </a:r>
            <a:endParaRPr sz="24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488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00"/>
              <a:t>Q2: Are there common features of certain buildings?</a:t>
            </a:r>
            <a:endParaRPr sz="2000"/>
          </a:p>
        </p:txBody>
      </p:sp>
      <p:sp>
        <p:nvSpPr>
          <p:cNvPr id="185" name="Google Shape;185;p21"/>
          <p:cNvSpPr txBox="1"/>
          <p:nvPr>
            <p:ph idx="1" type="body"/>
          </p:nvPr>
        </p:nvSpPr>
        <p:spPr>
          <a:xfrm>
            <a:off x="1297500" y="98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off, we noticed that the dataset didn't have latitude and longitude coordinates, only detailed street addresses. So, we used geocoding tech to get the latitude and longitude for all the addresses. This will help us visualize some features on a map later on. </a:t>
            </a:r>
            <a:endParaRPr/>
          </a:p>
          <a:p>
            <a:pPr indent="0" lvl="0" marL="0" rtl="0" algn="l">
              <a:spcBef>
                <a:spcPts val="1200"/>
              </a:spcBef>
              <a:spcAft>
                <a:spcPts val="1200"/>
              </a:spcAft>
              <a:buNone/>
            </a:pPr>
            <a:r>
              <a:rPr lang="en"/>
              <a:t>We combined ST_NUM, ST_NAME, CITY, and MA into one column, which we called "full_addr", to represent the complete address.</a:t>
            </a:r>
            <a:endParaRPr/>
          </a:p>
        </p:txBody>
      </p:sp>
      <p:pic>
        <p:nvPicPr>
          <p:cNvPr id="186" name="Google Shape;186;p21"/>
          <p:cNvPicPr preferRelativeResize="0"/>
          <p:nvPr/>
        </p:nvPicPr>
        <p:blipFill>
          <a:blip r:embed="rId3">
            <a:alphaModFix/>
          </a:blip>
          <a:stretch>
            <a:fillRect/>
          </a:stretch>
        </p:blipFill>
        <p:spPr>
          <a:xfrm>
            <a:off x="2642063" y="2571750"/>
            <a:ext cx="3859874" cy="218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